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6" r:id="rId4"/>
    <p:sldId id="258" r:id="rId5"/>
    <p:sldId id="259" r:id="rId6"/>
    <p:sldId id="270" r:id="rId7"/>
    <p:sldId id="271" r:id="rId8"/>
    <p:sldId id="276" r:id="rId9"/>
    <p:sldId id="264" r:id="rId10"/>
    <p:sldId id="265" r:id="rId11"/>
    <p:sldId id="274" r:id="rId12"/>
    <p:sldId id="279" r:id="rId13"/>
    <p:sldId id="275" r:id="rId14"/>
    <p:sldId id="277" r:id="rId15"/>
    <p:sldId id="278" r:id="rId16"/>
    <p:sldId id="280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6"/>
    <p:restoredTop sz="95345"/>
  </p:normalViewPr>
  <p:slideViewPr>
    <p:cSldViewPr snapToGrid="0" snapToObjects="1">
      <p:cViewPr varScale="1">
        <p:scale>
          <a:sx n="141" d="100"/>
          <a:sy n="141" d="100"/>
        </p:scale>
        <p:origin x="7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0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30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9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4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05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09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4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1CE4FC0-3F24-1E45-8E4B-E20AABEC5B6A}" type="datetimeFigureOut">
              <a:rPr lang="en-US" smtClean="0"/>
              <a:t>10/26/19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3BBC119-FF63-8647-8D0E-09BB0DE91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uterV1qo-0&amp;t=36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3A6F-6FD2-6240-B27A-D5D3174B9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Craft Beer Presentation To Budweiser CEO and CFO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82CB3-BD7E-ED4C-8231-7242C355E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Reagan Meagher</a:t>
            </a:r>
          </a:p>
          <a:p>
            <a:r>
              <a:rPr lang="en-US" dirty="0"/>
              <a:t>Video Presentation:</a:t>
            </a:r>
          </a:p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https://www.youtube.com/watch?v=wuterV1qo-0&amp;t=36s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4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IBU &amp; ABV%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There is evidence of moderately strong positive linear correlation between ABV% IBU value for both the non-imputed and imputed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The correlation value for these two variables is .675, indicating that there is in fact evidence of a moderately strong positive linear relationship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6555AD-3C22-3440-B9F1-E9BFCFEF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74" y="2279839"/>
            <a:ext cx="5366808" cy="38678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FDC079-F23C-4E4E-8B37-186BF7A0E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7" y="2279838"/>
            <a:ext cx="5563157" cy="38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Difference In ABV% and IBU FOR IPA’s AND 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C6C57-5355-AA4C-9F58-673CDF9F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2" y="2358189"/>
            <a:ext cx="6333291" cy="3822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30079F-2B58-7D4E-82F0-E48616CFF66C}"/>
              </a:ext>
            </a:extLst>
          </p:cNvPr>
          <p:cNvSpPr txBox="1"/>
          <p:nvPr/>
        </p:nvSpPr>
        <p:spPr>
          <a:xfrm>
            <a:off x="7138737" y="2358189"/>
            <a:ext cx="42351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investigate this relationship ﻿we had to first classify all of the beers in the data set as either an IPA, an Ale, or Other based on beer style in the data set.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purposes of this we are only interested in IPA and Ale observations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both a KNN model and Naïve Bayes model to classify a test set of beers as either an Ale or IPA based on its ABV% and IBU value</a:t>
            </a:r>
          </a:p>
        </p:txBody>
      </p:sp>
    </p:spTree>
    <p:extLst>
      <p:ext uri="{BB962C8B-B14F-4D97-AF65-F5344CB8AC3E}">
        <p14:creationId xmlns:p14="http://schemas.microsoft.com/office/powerpoint/2010/main" val="317303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KNN?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0CFC6-DD31-1648-A159-657B7574E35F}"/>
              </a:ext>
            </a:extLst>
          </p:cNvPr>
          <p:cNvSpPr txBox="1"/>
          <p:nvPr/>
        </p:nvSpPr>
        <p:spPr>
          <a:xfrm>
            <a:off x="737938" y="2438400"/>
            <a:ext cx="609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KNN model is a way to classify a test set of data by certain characteristics based on an existing set of training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case it is a way for us to classify a beer as either and IPA or an Ale based on its ABV% and IBU value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compares it by looking at the k nearest neighbors of that ABV% and IBU value point on the scatterplot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E2917-FE11-584F-A6F5-59E83BCEE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938" y="2289675"/>
            <a:ext cx="4962654" cy="42875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5DDCDC-2FF6-644A-8F9A-D49B28C96130}"/>
              </a:ext>
            </a:extLst>
          </p:cNvPr>
          <p:cNvSpPr/>
          <p:nvPr/>
        </p:nvSpPr>
        <p:spPr>
          <a:xfrm>
            <a:off x="9319179" y="3400926"/>
            <a:ext cx="1283369" cy="126732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0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8102" y="236571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 =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/>
        </p:nvGraphicFramePr>
        <p:xfrm>
          <a:off x="6930189" y="2365711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65.09%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D0AE5F-B131-734A-8344-45A3BA77D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89" y="4061370"/>
            <a:ext cx="4605476" cy="259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69CB6-05F5-8548-9F61-488093514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5" y="3667670"/>
            <a:ext cx="5962316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CF41203D-5813-3844-9463-B0E1946C76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413425"/>
              </p:ext>
            </p:extLst>
          </p:nvPr>
        </p:nvGraphicFramePr>
        <p:xfrm>
          <a:off x="578102" y="2365711"/>
          <a:ext cx="598311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4373">
                  <a:extLst>
                    <a:ext uri="{9D8B030D-6E8A-4147-A177-3AD203B41FA5}">
                      <a16:colId xmlns:a16="http://schemas.microsoft.com/office/drawing/2014/main" val="3810122123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1078267391"/>
                    </a:ext>
                  </a:extLst>
                </a:gridCol>
                <a:gridCol w="1994373">
                  <a:extLst>
                    <a:ext uri="{9D8B030D-6E8A-4147-A177-3AD203B41FA5}">
                      <a16:colId xmlns:a16="http://schemas.microsoft.com/office/drawing/2014/main" val="3135327589"/>
                    </a:ext>
                  </a:extLst>
                </a:gridCol>
              </a:tblGrid>
              <a:tr h="346277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Truly IPA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84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Classified As IPA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6432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8F495-8F86-8A48-83A1-6AC55744D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449081"/>
              </p:ext>
            </p:extLst>
          </p:nvPr>
        </p:nvGraphicFramePr>
        <p:xfrm>
          <a:off x="6930189" y="2365711"/>
          <a:ext cx="46054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738">
                  <a:extLst>
                    <a:ext uri="{9D8B030D-6E8A-4147-A177-3AD203B41FA5}">
                      <a16:colId xmlns:a16="http://schemas.microsoft.com/office/drawing/2014/main" val="857326631"/>
                    </a:ext>
                  </a:extLst>
                </a:gridCol>
                <a:gridCol w="2302738">
                  <a:extLst>
                    <a:ext uri="{9D8B030D-6E8A-4147-A177-3AD203B41FA5}">
                      <a16:colId xmlns:a16="http://schemas.microsoft.com/office/drawing/2014/main" val="103350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359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186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70.29%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12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B62910-0E07-EC48-A7ED-C3F00085B8B0}"/>
              </a:ext>
            </a:extLst>
          </p:cNvPr>
          <p:cNvSpPr txBox="1"/>
          <p:nvPr/>
        </p:nvSpPr>
        <p:spPr>
          <a:xfrm>
            <a:off x="578102" y="4061370"/>
            <a:ext cx="10957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we get very similar results from our KNN model and Naïve Bayes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differed by 2.57%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Sensitivity differed by 1.11%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Specificity differed by 5.20%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 was a slightly better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were able to show that there is a way to classify beer as likely to be an Ale or an IPA based on its ABV% and IBU value</a:t>
            </a:r>
          </a:p>
        </p:txBody>
      </p:sp>
    </p:spTree>
    <p:extLst>
      <p:ext uri="{BB962C8B-B14F-4D97-AF65-F5344CB8AC3E}">
        <p14:creationId xmlns:p14="http://schemas.microsoft.com/office/powerpoint/2010/main" val="382902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Current Offerings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8B6CF-DD1B-4E4B-9202-A573E06AFD38}"/>
              </a:ext>
            </a:extLst>
          </p:cNvPr>
          <p:cNvSpPr txBox="1"/>
          <p:nvPr/>
        </p:nvSpPr>
        <p:spPr>
          <a:xfrm>
            <a:off x="433136" y="2438400"/>
            <a:ext cx="63045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did further analysis that we feel will prove to increase revenue and profitability for your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﻿We started by taking a look at your current beer offerings and the ABV% and IBU values of those beers. Here are the five beers that you sell and their ABV% and IBU value: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- 5.0% ABV, 12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BLACK LAGER - 7.1% ABV,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- 4.3% ABV 11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SELECT 55 - 3.2% ABV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﻿BUDWEISER &amp; CLAMATO CHELADA - 5% ABV%, 0 IBU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clear that Budweiser’s current beer offerings are lower alcohol content (low ABV%) and low IBU value beers.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24750-666C-C44A-83B6-F369EDCDE03E}"/>
              </a:ext>
            </a:extLst>
          </p:cNvPr>
          <p:cNvSpPr txBox="1"/>
          <p:nvPr/>
        </p:nvSpPr>
        <p:spPr>
          <a:xfrm>
            <a:off x="8791074" y="3684893"/>
            <a:ext cx="2613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looked for opportunity in the market based on the craft beer data and Budweiser’s current offerings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9D14158-327F-7545-98DE-CF4DB20A47E9}"/>
              </a:ext>
            </a:extLst>
          </p:cNvPr>
          <p:cNvSpPr/>
          <p:nvPr/>
        </p:nvSpPr>
        <p:spPr>
          <a:xfrm>
            <a:off x="6890725" y="4032504"/>
            <a:ext cx="1522717" cy="782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6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Analysis – Markets To Push Current Offerings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assumed that the average ABV% and IBU value in each state represents consumer preference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states with the lower average ABV% (around 4 and 5%) and lower average IBU value are markets that Budweiser should more heavily focus its products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of these markets include Arkansas, Missouri, and Wisconsin</a:t>
            </a:r>
          </a:p>
        </p:txBody>
      </p:sp>
    </p:spTree>
    <p:extLst>
      <p:ext uri="{BB962C8B-B14F-4D97-AF65-F5344CB8AC3E}">
        <p14:creationId xmlns:p14="http://schemas.microsoft.com/office/powerpoint/2010/main" val="2079999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Analysis – Markets To Introduce New Products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52D6D-7B78-F94B-9F72-F61DB5E9B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51" y="2362868"/>
            <a:ext cx="5041286" cy="29518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CABB-1903-554F-AD98-2ABCCEC6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2362868"/>
            <a:ext cx="5037221" cy="2949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27240-3CC6-9E42-819E-AACB6148EDFB}"/>
              </a:ext>
            </a:extLst>
          </p:cNvPr>
          <p:cNvSpPr txBox="1"/>
          <p:nvPr/>
        </p:nvSpPr>
        <p:spPr>
          <a:xfrm>
            <a:off x="878251" y="5374106"/>
            <a:ext cx="1046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breweries introduce seasonal or rotational beers based on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opportunity for Budweiser to introduce a small batch rotational beer with an ABV% and IBU value that matches the preference of the market (assuming average values are market preference)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Budweiser could introduce a small batch IPA with a high ABV% and an IBU value above 40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371075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3A6F-6FD2-6240-B27A-D5D3174B98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Conclusion</a:t>
            </a:r>
          </a:p>
        </p:txBody>
      </p:sp>
    </p:spTree>
    <p:extLst>
      <p:ext uri="{BB962C8B-B14F-4D97-AF65-F5344CB8AC3E}">
        <p14:creationId xmlns:p14="http://schemas.microsoft.com/office/powerpoint/2010/main" val="121138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Breweries In Each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315E3-6A5E-214B-BFC9-A6758BFEF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41" y="2494993"/>
            <a:ext cx="5504459" cy="388787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8833B8-5C47-EE49-B531-4DD89ED7B7B4}"/>
              </a:ext>
            </a:extLst>
          </p:cNvPr>
          <p:cNvSpPr txBox="1"/>
          <p:nvPr/>
        </p:nvSpPr>
        <p:spPr>
          <a:xfrm>
            <a:off x="6436659" y="2492188"/>
            <a:ext cx="500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Colorado has the most breweries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California, Michigan, Oregon, and Texas round out the top five</a:t>
            </a:r>
          </a:p>
        </p:txBody>
      </p:sp>
    </p:spTree>
    <p:extLst>
      <p:ext uri="{BB962C8B-B14F-4D97-AF65-F5344CB8AC3E}">
        <p14:creationId xmlns:p14="http://schemas.microsoft.com/office/powerpoint/2010/main" val="3273103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9074"/>
            <a:ext cx="7729728" cy="1188720"/>
          </a:xfrm>
        </p:spPr>
        <p:txBody>
          <a:bodyPr/>
          <a:lstStyle/>
          <a:p>
            <a:r>
              <a:rPr lang="en-US" dirty="0"/>
              <a:t>Addressing The Missing Data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C045E-0931-4140-A5A0-8CD90D7D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4" y="1586881"/>
            <a:ext cx="5374163" cy="2677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A6AC5-709B-5F49-9CAD-025C3DA0A9A7}"/>
              </a:ext>
            </a:extLst>
          </p:cNvPr>
          <p:cNvSpPr txBox="1"/>
          <p:nvPr/>
        </p:nvSpPr>
        <p:spPr>
          <a:xfrm>
            <a:off x="318051" y="4403033"/>
            <a:ext cx="11658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1405 observations in the non-imputed code (58.3%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1405 observations have no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1005 observations have missing IBU values (41.7% of all observations)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62 of these 1005 observations have missing ABV%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 of the 1005 missing IBU values, 943 have only IBU missing, whereas 62 are also missing an ABV%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4B2F-B4D0-C245-BF03-546E73CAA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4" y="1586881"/>
            <a:ext cx="6310794" cy="26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0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Missing Data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7B6910-BCC0-B845-8BD2-CAB1892B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8" y="2442542"/>
            <a:ext cx="6546439" cy="3908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05756-BFF3-7B4D-AC1A-E133EE27D864}"/>
              </a:ext>
            </a:extLst>
          </p:cNvPr>
          <p:cNvSpPr txBox="1"/>
          <p:nvPr/>
        </p:nvSpPr>
        <p:spPr>
          <a:xfrm>
            <a:off x="7245626" y="2442542"/>
            <a:ext cx="44726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blue line represents the distribution of the non-imputed values for both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magenta lines represents the distribution of the imputed values,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magenta is an iteration of the imputation function.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Mean Before/After Imputation: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ABV% = 5.977%/5.976%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IBU = 42.71/42.38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Therefore, by imputing the missing ABV% and IBU values we did not alter the summary statistics.</a:t>
            </a:r>
          </a:p>
        </p:txBody>
      </p:sp>
    </p:spTree>
    <p:extLst>
      <p:ext uri="{BB962C8B-B14F-4D97-AF65-F5344CB8AC3E}">
        <p14:creationId xmlns:p14="http://schemas.microsoft.com/office/powerpoint/2010/main" val="21473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ABV%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98C3A-719F-4947-BA82-2D8AF7CB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903" y="2280416"/>
            <a:ext cx="5447594" cy="386787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ABV% hovers between 4 and 6% for States with at least 20 different beers </a:t>
            </a:r>
          </a:p>
        </p:txBody>
      </p:sp>
    </p:spTree>
    <p:extLst>
      <p:ext uri="{BB962C8B-B14F-4D97-AF65-F5344CB8AC3E}">
        <p14:creationId xmlns:p14="http://schemas.microsoft.com/office/powerpoint/2010/main" val="369833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IBU By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median IBU hovers between 20 and 50 for States with at least 20 different beers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3859F2-A204-0841-8DE4-B03EBEA9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32" y="2279843"/>
            <a:ext cx="5442536" cy="3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ABV%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ABV% beer is Colorado (12.8 ABV%)</a:t>
            </a:r>
          </a:p>
          <a:p>
            <a:pPr algn="ctr"/>
            <a:r>
              <a:rPr lang="en-US" sz="1400" dirty="0"/>
              <a:t>This is Upslope Brewing Company's Lee Hill Series Vol. 5 - Belgian Style Quadruple 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CE73E6-5C7D-DB49-A3C4-366A110A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32" y="2343252"/>
            <a:ext cx="6408536" cy="3867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07284-6FEC-954F-982E-A63403D5719B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12.8%</a:t>
            </a:r>
          </a:p>
        </p:txBody>
      </p:sp>
    </p:spTree>
    <p:extLst>
      <p:ext uri="{BB962C8B-B14F-4D97-AF65-F5344CB8AC3E}">
        <p14:creationId xmlns:p14="http://schemas.microsoft.com/office/powerpoint/2010/main" val="2161671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with Max IBU BEER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E77C-59B1-8342-8022-63166399955E}"/>
              </a:ext>
            </a:extLst>
          </p:cNvPr>
          <p:cNvSpPr txBox="1"/>
          <p:nvPr/>
        </p:nvSpPr>
        <p:spPr>
          <a:xfrm>
            <a:off x="594618" y="6275294"/>
            <a:ext cx="1111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State with the maximum IBU beer is Oregon (138 IBU)</a:t>
            </a:r>
          </a:p>
          <a:p>
            <a:pPr algn="ctr"/>
            <a:r>
              <a:rPr lang="en-US" sz="1400" dirty="0"/>
              <a:t>This is Astoria Brewing Company's Bitter Bitch Imperial IPA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BE253-FC5A-AB4F-A3B3-E86CD2E49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32" y="2407420"/>
            <a:ext cx="6408536" cy="3867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D9494-E3E9-C049-A874-0008195E5BC3}"/>
              </a:ext>
            </a:extLst>
          </p:cNvPr>
          <p:cNvSpPr txBox="1"/>
          <p:nvPr/>
        </p:nvSpPr>
        <p:spPr>
          <a:xfrm>
            <a:off x="5444847" y="4029687"/>
            <a:ext cx="166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138</a:t>
            </a:r>
          </a:p>
        </p:txBody>
      </p:sp>
    </p:spTree>
    <p:extLst>
      <p:ext uri="{BB962C8B-B14F-4D97-AF65-F5344CB8AC3E}">
        <p14:creationId xmlns:p14="http://schemas.microsoft.com/office/powerpoint/2010/main" val="128884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F5E1-DA89-3640-B0AF-8B76F18A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ABV%’s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/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Summary Statistics: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Mean Value 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400" dirty="0"/>
                  <a:t>): 5.977%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Median Value: 5.7%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Minimum Value: 0.1%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Maximum Value: 12.8%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First Quartile Value:  5.0%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Third Quartile Value: 6.775%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Distribution: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Strong indication of right skewness due to hard stop value of 0.0%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8833B8-5C47-EE49-B531-4DD89ED7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658" y="2492188"/>
                <a:ext cx="5418457" cy="2246769"/>
              </a:xfrm>
              <a:prstGeom prst="rect">
                <a:avLst/>
              </a:prstGeom>
              <a:blipFill>
                <a:blip r:embed="rId2"/>
                <a:stretch>
                  <a:fillRect l="-234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7B1BA3B-9E98-1342-A4A3-201067B2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16" y="2492188"/>
            <a:ext cx="5864704" cy="408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9F699-9104-F844-A42C-DE3075232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64" y="4892842"/>
            <a:ext cx="5595352" cy="16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158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{8E52A979-54DC-894D-BAA5-F7511130D45A}tf10001120</Template>
  <TotalTime>3550</TotalTime>
  <Words>804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Gill Sans MT</vt:lpstr>
      <vt:lpstr>Parcel</vt:lpstr>
      <vt:lpstr>Craft Beer Presentation To Budweiser CEO and CFO</vt:lpstr>
      <vt:lpstr>Number OF Breweries In Each State</vt:lpstr>
      <vt:lpstr>Addressing The Missing Data Values</vt:lpstr>
      <vt:lpstr>Addressing Missing Data Values</vt:lpstr>
      <vt:lpstr>Median ABV% By State</vt:lpstr>
      <vt:lpstr>Median IBU By State</vt:lpstr>
      <vt:lpstr>State with Max ABV% BEER</vt:lpstr>
      <vt:lpstr>State with Max IBU BEER</vt:lpstr>
      <vt:lpstr>Distribution of ABV%’s </vt:lpstr>
      <vt:lpstr>Relationship Between IBU &amp; ABV%</vt:lpstr>
      <vt:lpstr>Investigate Difference In ABV% and IBU FOR IPA’s AND ALES</vt:lpstr>
      <vt:lpstr>What Is KNN?</vt:lpstr>
      <vt:lpstr>KNN Model</vt:lpstr>
      <vt:lpstr>Naïve Bayes</vt:lpstr>
      <vt:lpstr>Further Analysis – Current Offerings</vt:lpstr>
      <vt:lpstr>Further Analysis – Markets To Push Current Offerings</vt:lpstr>
      <vt:lpstr>Further Analysis – Markets To Introduce New Products</vt:lpstr>
      <vt:lpstr>In 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1 – Initial EDA</dc:title>
  <dc:creator>Microsoft Office User</dc:creator>
  <cp:lastModifiedBy>Microsoft Office User</cp:lastModifiedBy>
  <cp:revision>73</cp:revision>
  <dcterms:created xsi:type="dcterms:W3CDTF">2019-10-11T21:46:48Z</dcterms:created>
  <dcterms:modified xsi:type="dcterms:W3CDTF">2019-10-27T03:55:19Z</dcterms:modified>
</cp:coreProperties>
</file>